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+IFu685VPiRyuQuB4dbEvcAN9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Jack, step out to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endParaRPr b="1"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Transition from </a:t>
            </a:r>
            <a:r>
              <a:rPr lang="en-US" b="1" dirty="0" err="1"/>
              <a:t>Jupyter</a:t>
            </a:r>
            <a:r>
              <a:rPr lang="en-US" b="1" dirty="0"/>
              <a:t> notebook to website, Transition: Jack </a:t>
            </a:r>
            <a:r>
              <a:rPr lang="en-US" b="1" dirty="0">
                <a:sym typeface="Wingdings" panose="05000000000000000000" pitchFamily="2" charset="2"/>
              </a:rPr>
              <a:t> Noah</a:t>
            </a:r>
            <a:endParaRPr b="1"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61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Noah</a:t>
            </a:r>
            <a:endParaRPr dirty="0"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Noah</a:t>
            </a:r>
            <a:endParaRPr dirty="0"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Noah</a:t>
            </a:r>
            <a:endParaRPr dirty="0"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Re-enter slide deck, Transition Noah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Carl</a:t>
            </a:r>
            <a:endParaRPr b="1" dirty="0"/>
          </a:p>
        </p:txBody>
      </p:sp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Carl</a:t>
            </a:r>
            <a:endParaRPr dirty="0"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Carl, Everybody</a:t>
            </a:r>
            <a:endParaRPr dirty="0"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Transition: Jack </a:t>
            </a:r>
            <a:r>
              <a:rPr lang="en-US" b="1" dirty="0">
                <a:sym typeface="Wingdings" panose="05000000000000000000" pitchFamily="2" charset="2"/>
              </a:rPr>
              <a:t> Carl</a:t>
            </a:r>
            <a:endParaRPr b="1" dirty="0"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Carl</a:t>
            </a:r>
            <a:endParaRPr dirty="0"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Carl</a:t>
            </a:r>
            <a:endParaRPr dirty="0"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Carl</a:t>
            </a:r>
            <a:endParaRPr dirty="0"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b="1" dirty="0"/>
              <a:t>Carl, Transition at end of slide: Carl </a:t>
            </a:r>
            <a:r>
              <a:rPr lang="en-US" sz="2000" b="1" dirty="0">
                <a:sym typeface="Wingdings" panose="05000000000000000000" pitchFamily="2" charset="2"/>
              </a:rPr>
              <a:t> Jack</a:t>
            </a:r>
            <a:endParaRPr sz="2000" b="1"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c3a0fcd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c3a0fcd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8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7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rrobert50/federal-superfun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SUPERFUND SITE MAPPING REVISITED: PREDICTIONS</a:t>
            </a:r>
            <a:endParaRPr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PROJECT THREE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BIG DATA ENERGY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MODEL DEVELOPMENT</a:t>
            </a:r>
            <a:endParaRPr dirty="0"/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685801" y="1633491"/>
            <a:ext cx="10131300" cy="500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Modeling the presence of a site (classification):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Areas without superfund sites are much more common than areas with superfund sites. This is an ‘imbalanced dataset’, i.e. a needle in a haystack.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We generated four different models and selected the most promising one for tuning.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We used a random forest model with class weight balancing. Filtering down from 217 features to the top 30 most important features improved the ROC-AUC score to 0.67.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Modeling site score (linear regression):</a:t>
            </a:r>
          </a:p>
          <a:p>
            <a:pPr marL="742950" lvl="1" indent="-285750"/>
            <a:r>
              <a:rPr lang="en-US" dirty="0"/>
              <a:t>For the multivariable regression, we took all the data and ran a regression.  It was found that the r-squared was approximately 0.22, meaning that 22 percent of the variation in the data could be explained by the model.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Generating predictions:</a:t>
            </a:r>
          </a:p>
          <a:p>
            <a:pPr marL="742950" lvl="1" indent="-285750"/>
            <a:r>
              <a:rPr lang="en-US" dirty="0"/>
              <a:t>We save the models so that they can be loaded into a new, smaller script for generating predictions.</a:t>
            </a:r>
          </a:p>
          <a:p>
            <a:pPr marL="742950" lvl="1" indent="-285750"/>
            <a:r>
              <a:rPr lang="en-US" dirty="0"/>
              <a:t>We then used these models to generate predictions on the general dataset, and display the resulting scores for the known superfund sites.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CODE WALKTHROUGH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WEBSITE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667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MAP </a:t>
            </a:r>
            <a:endParaRPr/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685801" y="3336342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 with the previous analysis and visualization, we found that starting with a map was the simplest way to convey information.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map has clustering, and expands when clicked 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Within the map, we visualize predictions of both presence, and site score.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325" y="183146"/>
            <a:ext cx="7288176" cy="3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THE ANALYTICS</a:t>
            </a:r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PREDICTIONS </a:t>
            </a:r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body" idx="1"/>
          </p:nvPr>
        </p:nvSpPr>
        <p:spPr>
          <a:xfrm>
            <a:off x="685863" y="3208792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the wealth of data we had available to us, we were able to make predictions regarding presence or absence of a site, and site score.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These are displayed visually under the new dashboard.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highly relevant, as new sites are placed presently, and will continue to be moving forward.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Getting an estimate for whether an area may have a site, and what site score that unit may have, is valuable for a host of reasons.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machine learning we were able, with a high degree of rigor, to make these predictions.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5" name="Google Shape;2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8021" y="302071"/>
            <a:ext cx="7311051" cy="31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WHAT DID WE LEARN?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body" idx="1"/>
          </p:nvPr>
        </p:nvSpPr>
        <p:spPr>
          <a:xfrm>
            <a:off x="685863" y="3119192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Our models did a rigorous job at predicted the percentage likelihood of sites, as well as the site score, using the methods we have described above.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website with cluster mapping and clickable entries does a good job of making the data, both that which we initially downloaded, as well as our predictions, accessible and easy to use and understand.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Superfund sites continue to be an Environmental Justice concern, and will continue to be one as new sites are added, with new levels of severity.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3275" y="145000"/>
            <a:ext cx="48577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THANK YOU!</a:t>
            </a:r>
            <a:br>
              <a:rPr lang="en-US"/>
            </a:br>
            <a:br>
              <a:rPr lang="en-US"/>
            </a:br>
            <a:r>
              <a:rPr lang="en-US"/>
              <a:t>ANY QUESTIONS?</a:t>
            </a:r>
            <a:endParaRPr/>
          </a:p>
        </p:txBody>
      </p:sp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775" y="622875"/>
            <a:ext cx="5475150" cy="36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Jack Craft, Project Manager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Carl Mackensen, Subject Matter Expert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Noah Suskin, Analyst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PREVIOUS WORK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685863" y="4792134"/>
            <a:ext cx="10131300" cy="206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Previously, we examined superfund site data for our visualization project.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developed cluster mapping that showed sites with scores and addresses.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also showed, via a state-by-state dropdown menu, metadata for states, as well as three plots illustrating relationships.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746" y="218550"/>
            <a:ext cx="6544125" cy="43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THIS PROJECT</a:t>
            </a:r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body" idx="1"/>
          </p:nvPr>
        </p:nvSpPr>
        <p:spPr>
          <a:xfrm>
            <a:off x="685801" y="2974442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this project, we use the same data set we used previously, but are answering different questions, and doing different things.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Superfund sites remain the same as we described them previously: toxic sites deemed by EPA to be needing clean up and remediation.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Environmental Justice concern regarding the siting of superfund locations remains in the forefront of our minds, and guides our analysis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time we seek, using machine learning models, to predict both whether a location has or will in the future have a site or not, and what the score of that potential or real site would be or is, based on certain key variables.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725" y="257800"/>
            <a:ext cx="6240650" cy="24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DESCRIPTION</a:t>
            </a:r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1"/>
          </p:nvPr>
        </p:nvSpPr>
        <p:spPr>
          <a:xfrm>
            <a:off x="685801" y="2902067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dataset we are working with comes from Kaggle, found at: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https://www.kaggle.com/srrobert50/federal-superfunds</a:t>
            </a:r>
            <a:r>
              <a:rPr lang="en-US"/>
              <a:t>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started with a very comprehensive dataset with over 300 columns and 220 thousand observations.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data is a composite of EPA data, for things like site information, and Census data, for socioeconomic data.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873" y="278300"/>
            <a:ext cx="5603310" cy="32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NEW ANALYSIS			</a:t>
            </a:r>
            <a:endParaRPr/>
          </a:p>
        </p:txBody>
      </p:sp>
      <p:sp>
        <p:nvSpPr>
          <p:cNvPr id="185" name="Google Shape;185;p7"/>
          <p:cNvSpPr txBox="1">
            <a:spLocks noGrp="1"/>
          </p:cNvSpPr>
          <p:nvPr>
            <p:ph type="body" idx="1"/>
          </p:nvPr>
        </p:nvSpPr>
        <p:spPr>
          <a:xfrm>
            <a:off x="685801" y="2395392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this project, we used machine learning models to predict both the presence of sites, and the scores associated with those sites.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presentation of this analysis are found on one new tab  on the original website we made.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Cluster mapping remains present, but now we are including the predictions from our analyses.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analysis took the form of random forest classification for the presence or absence of sites, and multivariable regression analysis for the site score.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These values populate the new website we have developed.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1475" y="386107"/>
            <a:ext cx="5224075" cy="21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OUR PROCESS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c3a0fcdd2_0_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PROCESS </a:t>
            </a:r>
            <a:endParaRPr/>
          </a:p>
        </p:txBody>
      </p:sp>
      <p:grpSp>
        <p:nvGrpSpPr>
          <p:cNvPr id="205" name="Google Shape;205;g9c3a0fcdd2_0_7"/>
          <p:cNvGrpSpPr/>
          <p:nvPr/>
        </p:nvGrpSpPr>
        <p:grpSpPr>
          <a:xfrm>
            <a:off x="691037" y="2534426"/>
            <a:ext cx="10713406" cy="2356397"/>
            <a:chOff x="5236" y="320983"/>
            <a:chExt cx="10713406" cy="2356397"/>
          </a:xfrm>
        </p:grpSpPr>
        <p:sp>
          <p:nvSpPr>
            <p:cNvPr id="206" name="Google Shape;206;g9c3a0fcdd2_0_7"/>
            <p:cNvSpPr/>
            <p:nvPr/>
          </p:nvSpPr>
          <p:spPr>
            <a:xfrm>
              <a:off x="5236" y="320983"/>
              <a:ext cx="1623243" cy="2356397"/>
            </a:xfrm>
            <a:prstGeom prst="roundRect">
              <a:avLst>
                <a:gd name="adj" fmla="val 10000"/>
              </a:avLst>
            </a:prstGeom>
            <a:solidFill>
              <a:srgbClr val="467BCF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9c3a0fcdd2_0_7"/>
            <p:cNvSpPr txBox="1"/>
            <p:nvPr/>
          </p:nvSpPr>
          <p:spPr>
            <a:xfrm>
              <a:off x="52779" y="368526"/>
              <a:ext cx="1528157" cy="226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1: Acquisition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Locate sources and download static data.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and review data definitions.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9c3a0fcdd2_0_7"/>
            <p:cNvSpPr/>
            <p:nvPr/>
          </p:nvSpPr>
          <p:spPr>
            <a:xfrm>
              <a:off x="1790804" y="1297899"/>
              <a:ext cx="344127" cy="4025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37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9c3a0fcdd2_0_7"/>
            <p:cNvSpPr txBox="1"/>
            <p:nvPr/>
          </p:nvSpPr>
          <p:spPr>
            <a:xfrm>
              <a:off x="1790804" y="1378412"/>
              <a:ext cx="240889" cy="241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9c3a0fcdd2_0_7"/>
            <p:cNvSpPr/>
            <p:nvPr/>
          </p:nvSpPr>
          <p:spPr>
            <a:xfrm>
              <a:off x="2277777" y="320983"/>
              <a:ext cx="1623243" cy="2356397"/>
            </a:xfrm>
            <a:prstGeom prst="roundRect">
              <a:avLst>
                <a:gd name="adj" fmla="val 10000"/>
              </a:avLst>
            </a:prstGeom>
            <a:solidFill>
              <a:srgbClr val="467BCF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9c3a0fcdd2_0_7"/>
            <p:cNvSpPr txBox="1"/>
            <p:nvPr/>
          </p:nvSpPr>
          <p:spPr>
            <a:xfrm>
              <a:off x="2325320" y="368526"/>
              <a:ext cx="1528157" cy="226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2: Cleaning</a:t>
              </a: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Review data and formatting.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Import and clean data.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9c3a0fcdd2_0_7"/>
            <p:cNvSpPr/>
            <p:nvPr/>
          </p:nvSpPr>
          <p:spPr>
            <a:xfrm>
              <a:off x="4063344" y="1297899"/>
              <a:ext cx="344127" cy="4025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D8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9c3a0fcdd2_0_7"/>
            <p:cNvSpPr txBox="1"/>
            <p:nvPr/>
          </p:nvSpPr>
          <p:spPr>
            <a:xfrm>
              <a:off x="4063344" y="1378412"/>
              <a:ext cx="240889" cy="241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9c3a0fcdd2_0_7"/>
            <p:cNvSpPr/>
            <p:nvPr/>
          </p:nvSpPr>
          <p:spPr>
            <a:xfrm>
              <a:off x="4550317" y="320983"/>
              <a:ext cx="1623243" cy="2356397"/>
            </a:xfrm>
            <a:prstGeom prst="roundRect">
              <a:avLst>
                <a:gd name="adj" fmla="val 10000"/>
              </a:avLst>
            </a:prstGeom>
            <a:solidFill>
              <a:srgbClr val="467BCF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g9c3a0fcdd2_0_7"/>
            <p:cNvSpPr txBox="1"/>
            <p:nvPr/>
          </p:nvSpPr>
          <p:spPr>
            <a:xfrm>
              <a:off x="4597860" y="368526"/>
              <a:ext cx="1528157" cy="226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3: Modeling and Analysis</a:t>
              </a:r>
              <a:endParaRPr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Generate, evaluate, and refine models</a:t>
              </a:r>
              <a:endParaRPr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Generate and score predictions</a:t>
              </a:r>
              <a:endParaRPr dirty="0"/>
            </a:p>
          </p:txBody>
        </p:sp>
        <p:sp>
          <p:nvSpPr>
            <p:cNvPr id="216" name="Google Shape;216;g9c3a0fcdd2_0_7"/>
            <p:cNvSpPr/>
            <p:nvPr/>
          </p:nvSpPr>
          <p:spPr>
            <a:xfrm>
              <a:off x="6335885" y="1297899"/>
              <a:ext cx="344127" cy="4025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6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9c3a0fcdd2_0_7"/>
            <p:cNvSpPr txBox="1"/>
            <p:nvPr/>
          </p:nvSpPr>
          <p:spPr>
            <a:xfrm>
              <a:off x="6335885" y="1378412"/>
              <a:ext cx="240889" cy="241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9c3a0fcdd2_0_7"/>
            <p:cNvSpPr/>
            <p:nvPr/>
          </p:nvSpPr>
          <p:spPr>
            <a:xfrm>
              <a:off x="6822858" y="320983"/>
              <a:ext cx="1623243" cy="2356397"/>
            </a:xfrm>
            <a:prstGeom prst="roundRect">
              <a:avLst>
                <a:gd name="adj" fmla="val 10000"/>
              </a:avLst>
            </a:prstGeom>
            <a:solidFill>
              <a:srgbClr val="467BCF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9c3a0fcdd2_0_7"/>
            <p:cNvSpPr txBox="1"/>
            <p:nvPr/>
          </p:nvSpPr>
          <p:spPr>
            <a:xfrm>
              <a:off x="6870401" y="368526"/>
              <a:ext cx="1528157" cy="226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4: Storage and Transfer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Store data, models, and predictions,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Retrieve and reformat specific data for visualization</a:t>
              </a:r>
              <a:endParaRPr/>
            </a:p>
          </p:txBody>
        </p:sp>
        <p:sp>
          <p:nvSpPr>
            <p:cNvPr id="220" name="Google Shape;220;g9c3a0fcdd2_0_7"/>
            <p:cNvSpPr/>
            <p:nvPr/>
          </p:nvSpPr>
          <p:spPr>
            <a:xfrm>
              <a:off x="8608426" y="1297899"/>
              <a:ext cx="344127" cy="4025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EC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9c3a0fcdd2_0_7"/>
            <p:cNvSpPr txBox="1"/>
            <p:nvPr/>
          </p:nvSpPr>
          <p:spPr>
            <a:xfrm>
              <a:off x="8608426" y="1378412"/>
              <a:ext cx="240889" cy="241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9c3a0fcdd2_0_7"/>
            <p:cNvSpPr/>
            <p:nvPr/>
          </p:nvSpPr>
          <p:spPr>
            <a:xfrm>
              <a:off x="9095399" y="320983"/>
              <a:ext cx="1623243" cy="2356397"/>
            </a:xfrm>
            <a:prstGeom prst="roundRect">
              <a:avLst>
                <a:gd name="adj" fmla="val 10000"/>
              </a:avLst>
            </a:prstGeom>
            <a:solidFill>
              <a:srgbClr val="467BCF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9c3a0fcdd2_0_7"/>
            <p:cNvSpPr txBox="1"/>
            <p:nvPr/>
          </p:nvSpPr>
          <p:spPr>
            <a:xfrm>
              <a:off x="9142942" y="368526"/>
              <a:ext cx="1528157" cy="226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5: Visualization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 actual and predicted values.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visualizations with user interactions.</a:t>
              </a:r>
              <a:endParaRPr/>
            </a:p>
          </p:txBody>
        </p:sp>
      </p:grpSp>
      <p:sp>
        <p:nvSpPr>
          <p:cNvPr id="224" name="Google Shape;224;g9c3a0fcdd2_0_7"/>
          <p:cNvSpPr/>
          <p:nvPr/>
        </p:nvSpPr>
        <p:spPr>
          <a:xfrm>
            <a:off x="1115901" y="4856291"/>
            <a:ext cx="1347600" cy="722100"/>
          </a:xfrm>
          <a:prstGeom prst="roundRect">
            <a:avLst>
              <a:gd name="adj" fmla="val 16667"/>
            </a:avLst>
          </a:prstGeom>
          <a:solidFill>
            <a:srgbClr val="B4C9E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9c3a0fcdd2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147" y="4951511"/>
            <a:ext cx="546901" cy="5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9c3a0fcdd2_0_7"/>
          <p:cNvSpPr/>
          <p:nvPr/>
        </p:nvSpPr>
        <p:spPr>
          <a:xfrm>
            <a:off x="3359068" y="4856291"/>
            <a:ext cx="3241876" cy="722100"/>
          </a:xfrm>
          <a:prstGeom prst="roundRect">
            <a:avLst>
              <a:gd name="adj" fmla="val 16667"/>
            </a:avLst>
          </a:prstGeom>
          <a:solidFill>
            <a:srgbClr val="B4C9E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9c3a0fcdd2_0_7"/>
          <p:cNvSpPr/>
          <p:nvPr/>
        </p:nvSpPr>
        <p:spPr>
          <a:xfrm>
            <a:off x="9975797" y="4719025"/>
            <a:ext cx="1830924" cy="1357500"/>
          </a:xfrm>
          <a:prstGeom prst="roundRect">
            <a:avLst>
              <a:gd name="adj" fmla="val 16667"/>
            </a:avLst>
          </a:prstGeom>
          <a:solidFill>
            <a:srgbClr val="B4C9E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9c3a0fcdd2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275" y="4951635"/>
            <a:ext cx="558674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9c3a0fcdd2_0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2504" y="4949772"/>
            <a:ext cx="548639" cy="54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9c3a0fcdd2_0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63477" y="4963067"/>
            <a:ext cx="473584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9c3a0fcdd2_0_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598" y="493301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9c3a0fcdd2_0_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3030" y="479385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9c3a0fcdd2_0_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8903" y="541745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9c3a0fcdd2_0_7" descr="GitHub - d3/d3-logo: D3 brand assets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3030" y="54352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9c3a0fcdd2_0_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65644" y="4980659"/>
            <a:ext cx="791345" cy="42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9c3a0fcdd2_0_7" descr="Leaflet Logo PNG Transparent &amp; SVG Vector - Freebie Suppl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64670" y="4712310"/>
            <a:ext cx="1303481" cy="9776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9c3a0fcdd2_0_7"/>
          <p:cNvSpPr/>
          <p:nvPr/>
        </p:nvSpPr>
        <p:spPr>
          <a:xfrm>
            <a:off x="7002753" y="4856291"/>
            <a:ext cx="2693236" cy="722100"/>
          </a:xfrm>
          <a:prstGeom prst="roundRect">
            <a:avLst>
              <a:gd name="adj" fmla="val 16667"/>
            </a:avLst>
          </a:prstGeom>
          <a:solidFill>
            <a:srgbClr val="B4C9E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9c3a0fcdd2_0_7" descr="SQLAlchem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17144" y="5085376"/>
            <a:ext cx="1828800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9c3a0fcdd2_0_7" descr="PostgreSQL Elephant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46624" y="5003080"/>
            <a:ext cx="532132" cy="548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964</Words>
  <Application>Microsoft Office PowerPoint</Application>
  <PresentationFormat>Widescreen</PresentationFormat>
  <Paragraphs>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Celestial</vt:lpstr>
      <vt:lpstr>SUPERFUND SITE MAPPING REVISITED: PREDICTIONS</vt:lpstr>
      <vt:lpstr>TEAM MEMBERS</vt:lpstr>
      <vt:lpstr>INTRODUCTION</vt:lpstr>
      <vt:lpstr>PREVIOUS WORK</vt:lpstr>
      <vt:lpstr>THIS PROJECT</vt:lpstr>
      <vt:lpstr>DATA DESCRIPTION</vt:lpstr>
      <vt:lpstr>NEW ANALYSIS   </vt:lpstr>
      <vt:lpstr>OUR PROCESS</vt:lpstr>
      <vt:lpstr>THE PROCESS </vt:lpstr>
      <vt:lpstr>MODEL DEVELOPMENT</vt:lpstr>
      <vt:lpstr>CODE WALKTHROUGH</vt:lpstr>
      <vt:lpstr>WEBSITE</vt:lpstr>
      <vt:lpstr>MAP </vt:lpstr>
      <vt:lpstr>THE ANALYTICS</vt:lpstr>
      <vt:lpstr>PREDICTIONS </vt:lpstr>
      <vt:lpstr>CONCLUSION</vt:lpstr>
      <vt:lpstr>WHAT DID WE LEARN?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SUPERFUND SITE MAPPING REVISITED: PREDICTIONS</dc:title>
  <dc:creator>Carl Mackensen</dc:creator>
  <cp:lastModifiedBy>Jack Craft</cp:lastModifiedBy>
  <cp:revision>9</cp:revision>
  <dcterms:created xsi:type="dcterms:W3CDTF">2020-10-13T19:56:36Z</dcterms:created>
  <dcterms:modified xsi:type="dcterms:W3CDTF">2020-10-15T18:39:58Z</dcterms:modified>
</cp:coreProperties>
</file>